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3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4" r:id="rId27"/>
    <p:sldId id="272" r:id="rId28"/>
    <p:sldId id="273" r:id="rId29"/>
    <p:sldId id="27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5" r:id="rId40"/>
    <p:sldId id="294" r:id="rId41"/>
    <p:sldId id="296" r:id="rId42"/>
    <p:sldId id="297" r:id="rId43"/>
    <p:sldId id="298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-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845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535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36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6323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0384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8476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427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7231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38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56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088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070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65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4/27/2016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134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4/27/2016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4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4/27/2016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27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266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9015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1447799"/>
          </a:xfrm>
        </p:spPr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3048000"/>
            <a:ext cx="6620968" cy="2590800"/>
          </a:xfrm>
        </p:spPr>
        <p:txBody>
          <a:bodyPr>
            <a:normAutofit/>
          </a:bodyPr>
          <a:lstStyle/>
          <a:p>
            <a:r>
              <a:rPr lang="en-US" dirty="0"/>
              <a:t>Group-15</a:t>
            </a:r>
          </a:p>
          <a:p>
            <a:r>
              <a:rPr lang="en-US" dirty="0"/>
              <a:t>1.Jaini </a:t>
            </a:r>
            <a:r>
              <a:rPr lang="en-US" dirty="0" err="1"/>
              <a:t>Bhansali</a:t>
            </a:r>
            <a:endParaRPr lang="en-US" dirty="0"/>
          </a:p>
          <a:p>
            <a:r>
              <a:rPr lang="en-US" dirty="0"/>
              <a:t>2.Shamal Bhole</a:t>
            </a:r>
          </a:p>
          <a:p>
            <a:r>
              <a:rPr lang="en-US" dirty="0"/>
              <a:t>3.Shubhangi </a:t>
            </a:r>
            <a:r>
              <a:rPr lang="en-US" dirty="0" err="1"/>
              <a:t>Lohote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38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Oracle Continued..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 smtClean="0"/>
              <a:t>Query2</a:t>
            </a:r>
            <a:r>
              <a:rPr lang="en-US" b="1" dirty="0"/>
              <a:t>  </a:t>
            </a:r>
            <a:endParaRPr lang="en-US" b="1" dirty="0" smtClean="0"/>
          </a:p>
          <a:p>
            <a:r>
              <a:rPr lang="en-US" b="1" dirty="0"/>
              <a:t>  Discipline model - </a:t>
            </a:r>
            <a:r>
              <a:rPr lang="en-US" b="1" u="sng" dirty="0"/>
              <a:t>Parent </a:t>
            </a:r>
            <a:r>
              <a:rPr lang="en-US" b="1" u="sng" dirty="0" smtClean="0"/>
              <a:t>Perspective</a:t>
            </a:r>
          </a:p>
          <a:p>
            <a:endParaRPr lang="en-US" b="1" u="sng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 List disciplinary events with the disciplinary action taken against a student with description and dates.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9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				Result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10" y="990600"/>
            <a:ext cx="8125890" cy="5334000"/>
          </a:xfrm>
        </p:spPr>
      </p:pic>
    </p:spTree>
    <p:extLst>
      <p:ext uri="{BB962C8B-B14F-4D97-AF65-F5344CB8AC3E}">
        <p14:creationId xmlns:p14="http://schemas.microsoft.com/office/powerpoint/2010/main" val="97724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Schools_K12_DW </a:t>
            </a:r>
            <a:r>
              <a:rPr lang="en-US" dirty="0"/>
              <a:t>on 							</a:t>
            </a:r>
            <a:r>
              <a:rPr lang="en-US" dirty="0" smtClean="0"/>
              <a:t>	MySQL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Query 1</a:t>
            </a:r>
          </a:p>
          <a:p>
            <a:pPr marL="0" indent="0">
              <a:buNone/>
            </a:pPr>
            <a:r>
              <a:rPr lang="en-US" dirty="0" smtClean="0"/>
              <a:t>List </a:t>
            </a:r>
            <a:r>
              <a:rPr lang="en-US" dirty="0"/>
              <a:t>total number of males and females involved in disciplinary actions on a yearly basis</a:t>
            </a:r>
            <a:r>
              <a:rPr lang="en-US" dirty="0" smtClean="0"/>
              <a:t>.(Discipline Model-Admin perspective)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4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88" y="1143000"/>
            <a:ext cx="7935912" cy="5410200"/>
          </a:xfrm>
        </p:spPr>
      </p:pic>
    </p:spTree>
    <p:extLst>
      <p:ext uri="{BB962C8B-B14F-4D97-AF65-F5344CB8AC3E}">
        <p14:creationId xmlns:p14="http://schemas.microsoft.com/office/powerpoint/2010/main" val="145944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MySQL continued..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Query 2</a:t>
            </a:r>
          </a:p>
          <a:p>
            <a:pPr marL="0" indent="0">
              <a:buNone/>
            </a:pPr>
            <a:r>
              <a:rPr lang="en-US" dirty="0"/>
              <a:t>Details of HSGT scaled score and possible scaled score of a student for a particular subject and </a:t>
            </a:r>
            <a:r>
              <a:rPr lang="en-US" dirty="0" smtClean="0"/>
              <a:t>course(Academic Performance –Teacher perspective).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27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371600"/>
            <a:ext cx="8610600" cy="5181600"/>
          </a:xfrm>
        </p:spPr>
      </p:pic>
    </p:spTree>
    <p:extLst>
      <p:ext uri="{BB962C8B-B14F-4D97-AF65-F5344CB8AC3E}">
        <p14:creationId xmlns:p14="http://schemas.microsoft.com/office/powerpoint/2010/main" val="53395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985682"/>
          </a:xfrm>
        </p:spPr>
        <p:txBody>
          <a:bodyPr/>
          <a:lstStyle/>
          <a:p>
            <a:pPr algn="ctr"/>
            <a:r>
              <a:rPr lang="en-US" dirty="0" smtClean="0"/>
              <a:t>OLAP CUBE Analysis Results using Power BI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2057400"/>
            <a:ext cx="7401900" cy="4195481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Create new project.</a:t>
            </a:r>
          </a:p>
          <a:p>
            <a:pPr marL="457200" indent="-457200">
              <a:buAutoNum type="arabicPeriod"/>
            </a:pPr>
            <a:r>
              <a:rPr lang="en-US" dirty="0" smtClean="0"/>
              <a:t>Create a Data Source</a:t>
            </a:r>
          </a:p>
          <a:p>
            <a:pPr marL="457200" indent="-457200">
              <a:buAutoNum type="arabicPeriod"/>
            </a:pPr>
            <a:r>
              <a:rPr lang="en-US" dirty="0" smtClean="0"/>
              <a:t>Create a Data Source View</a:t>
            </a:r>
          </a:p>
          <a:p>
            <a:pPr marL="457200" indent="-457200">
              <a:buAutoNum type="arabicPeriod"/>
            </a:pPr>
            <a:r>
              <a:rPr lang="en-US" dirty="0" smtClean="0"/>
              <a:t>Create dimensions</a:t>
            </a:r>
          </a:p>
          <a:p>
            <a:pPr marL="457200" indent="-457200">
              <a:buAutoNum type="arabicPeriod"/>
            </a:pPr>
            <a:r>
              <a:rPr lang="en-US" dirty="0" smtClean="0"/>
              <a:t>Create a Cube</a:t>
            </a:r>
          </a:p>
          <a:p>
            <a:pPr marL="457200" indent="-457200">
              <a:buAutoNum type="arabicPeriod"/>
            </a:pPr>
            <a:r>
              <a:rPr lang="en-US" dirty="0" smtClean="0"/>
              <a:t>Modify and add measures</a:t>
            </a:r>
          </a:p>
          <a:p>
            <a:pPr marL="457200" indent="-457200">
              <a:buAutoNum type="arabicPeriod"/>
            </a:pPr>
            <a:r>
              <a:rPr lang="en-US" dirty="0" smtClean="0"/>
              <a:t>Adding attributes</a:t>
            </a:r>
          </a:p>
          <a:p>
            <a:pPr marL="457200" indent="-457200">
              <a:buAutoNum type="arabicPeriod"/>
            </a:pPr>
            <a:r>
              <a:rPr lang="en-US" dirty="0" smtClean="0"/>
              <a:t>Add Hierarchy</a:t>
            </a:r>
          </a:p>
          <a:p>
            <a:pPr marL="457200" indent="-457200">
              <a:buAutoNum type="arabicPeriod"/>
            </a:pPr>
            <a:r>
              <a:rPr lang="en-US" dirty="0" smtClean="0"/>
              <a:t>Build and deploy solution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20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Discipline Model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33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Discipline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Report 1 –Disciplinary </a:t>
            </a:r>
            <a:r>
              <a:rPr lang="en-US" dirty="0"/>
              <a:t>event action details of a particular student.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08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200" dirty="0" smtClean="0"/>
              <a:t>Parent Perspective</a:t>
            </a:r>
            <a:endParaRPr lang="en-US" sz="1200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838200"/>
            <a:ext cx="85344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86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Data models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/>
              <a:t>Sql</a:t>
            </a:r>
            <a:r>
              <a:rPr lang="en-US" dirty="0"/>
              <a:t> queries from 3 perspectives: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Parent,Teacher,Administrator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/>
              <a:t>Mysql</a:t>
            </a:r>
            <a:r>
              <a:rPr lang="en-US" dirty="0"/>
              <a:t> Database migration and queries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Oracle migration and queries</a:t>
            </a:r>
            <a:r>
              <a:rPr lang="en-US" dirty="0" smtClean="0"/>
              <a:t>.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OLAP cubes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BI reports and </a:t>
            </a:r>
            <a:r>
              <a:rPr lang="en-US" dirty="0" smtClean="0"/>
              <a:t>Dashboards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40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 dirty="0"/>
              <a:t>Teacher Perspective </a:t>
            </a:r>
            <a:br>
              <a:rPr lang="en-US" sz="1400" dirty="0"/>
            </a:br>
            <a:r>
              <a:rPr lang="en-US" sz="1400" dirty="0"/>
              <a:t>List count of disciplinary events for students on monthly basis-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219200"/>
            <a:ext cx="8305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82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smtClean="0"/>
              <a:t>Teacher Perspective</a:t>
            </a:r>
            <a:br>
              <a:rPr lang="en-US" sz="1600" dirty="0" smtClean="0"/>
            </a:br>
            <a:r>
              <a:rPr lang="en-US" sz="1600" dirty="0" smtClean="0"/>
              <a:t>Number </a:t>
            </a:r>
            <a:r>
              <a:rPr lang="en-US" sz="1600" dirty="0"/>
              <a:t>of times students involved in a disciplinary event </a:t>
            </a:r>
            <a:r>
              <a:rPr lang="en-US" sz="1600" dirty="0" smtClean="0"/>
              <a:t>bullying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143000"/>
            <a:ext cx="8763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5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 dirty="0" smtClean="0"/>
              <a:t>Administrator</a:t>
            </a:r>
            <a:br>
              <a:rPr lang="en-US" sz="1400" dirty="0" smtClean="0"/>
            </a:br>
            <a:r>
              <a:rPr lang="en-US" sz="1400" dirty="0" smtClean="0"/>
              <a:t>Number </a:t>
            </a:r>
            <a:r>
              <a:rPr lang="en-US" sz="1400" dirty="0"/>
              <a:t>of male and </a:t>
            </a:r>
            <a:r>
              <a:rPr lang="en-US" sz="1400" dirty="0" smtClean="0"/>
              <a:t>female </a:t>
            </a:r>
            <a:r>
              <a:rPr lang="en-US" sz="1400" dirty="0"/>
              <a:t>involved </a:t>
            </a:r>
            <a:r>
              <a:rPr lang="en-US" sz="1400" dirty="0" smtClean="0"/>
              <a:t>in disciplinary actions on yearly basis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203692"/>
            <a:ext cx="8534400" cy="550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1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 dirty="0"/>
              <a:t>Analysis of number of disciplinary events in year and respective actions taken against it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188" y="1399324"/>
            <a:ext cx="8507412" cy="523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9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 dirty="0"/>
              <a:t>Analysis of number of disciplinary events in year and respective actions taken against </a:t>
            </a:r>
            <a:r>
              <a:rPr lang="en-US" sz="1400" dirty="0" smtClean="0"/>
              <a:t>it (Drilled down to number of students receiving a particular action </a:t>
            </a:r>
            <a:r>
              <a:rPr lang="en-US" sz="1400" dirty="0" err="1" smtClean="0"/>
              <a:t>ina</a:t>
            </a:r>
            <a:r>
              <a:rPr lang="en-US" sz="1400" dirty="0" smtClean="0"/>
              <a:t> year)</a:t>
            </a:r>
            <a:endParaRPr lang="en-US" sz="1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339413"/>
            <a:ext cx="8534400" cy="536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02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614082"/>
          </a:xfrm>
        </p:spPr>
        <p:txBody>
          <a:bodyPr/>
          <a:lstStyle/>
          <a:p>
            <a:r>
              <a:rPr lang="en-US" sz="1100" dirty="0"/>
              <a:t>Analysis of number of disciplinary events in year and respective actions taken against it (Drilled down </a:t>
            </a:r>
            <a:r>
              <a:rPr lang="en-US" sz="1100" dirty="0" smtClean="0"/>
              <a:t>number of students receiving types of actions in a year)</a:t>
            </a:r>
            <a:endParaRPr lang="en-US" sz="11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382645"/>
            <a:ext cx="8686800" cy="51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28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Academic Performance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59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461682"/>
          </a:xfrm>
        </p:spPr>
        <p:txBody>
          <a:bodyPr/>
          <a:lstStyle/>
          <a:p>
            <a:r>
              <a:rPr lang="en-US" sz="1400" dirty="0" smtClean="0"/>
              <a:t>Administrator</a:t>
            </a:r>
            <a:br>
              <a:rPr lang="en-US" sz="1400" dirty="0" smtClean="0"/>
            </a:br>
            <a:r>
              <a:rPr lang="en-US" sz="1400" dirty="0" smtClean="0"/>
              <a:t> Analysis of enrollment of courses . </a:t>
            </a:r>
            <a:br>
              <a:rPr lang="en-US" sz="1400" dirty="0" smtClean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A</a:t>
            </a:r>
            <a:endParaRPr lang="en-US" sz="1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914400"/>
            <a:ext cx="87630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34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52282"/>
          </a:xfrm>
        </p:spPr>
        <p:txBody>
          <a:bodyPr/>
          <a:lstStyle/>
          <a:p>
            <a:r>
              <a:rPr lang="en-US" sz="2000" dirty="0" smtClean="0"/>
              <a:t>Teacher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Hierarchical </a:t>
            </a:r>
            <a:r>
              <a:rPr lang="en-US" sz="2800" dirty="0"/>
              <a:t>Drill Down </a:t>
            </a:r>
            <a:r>
              <a:rPr lang="en-US" sz="2800" dirty="0" smtClean="0"/>
              <a:t>of Subject wise-student count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828800"/>
            <a:ext cx="8686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1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Hierarchical Drill Down (Course)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853248"/>
            <a:ext cx="8686800" cy="462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4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models: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Absence model</a:t>
            </a:r>
          </a:p>
          <a:p>
            <a:r>
              <a:rPr lang="en-US" dirty="0"/>
              <a:t>Discipline behavior model</a:t>
            </a:r>
          </a:p>
          <a:p>
            <a:r>
              <a:rPr lang="en-US" dirty="0"/>
              <a:t>Special Programs model</a:t>
            </a:r>
          </a:p>
          <a:p>
            <a:r>
              <a:rPr lang="en-US" dirty="0"/>
              <a:t>Academic Performance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6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Absence Model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81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537882"/>
          </a:xfrm>
        </p:spPr>
        <p:txBody>
          <a:bodyPr/>
          <a:lstStyle/>
          <a:p>
            <a:r>
              <a:rPr lang="en-US" sz="1200" dirty="0" smtClean="0"/>
              <a:t>Parent</a:t>
            </a:r>
            <a:br>
              <a:rPr lang="en-US" sz="1200" dirty="0" smtClean="0"/>
            </a:br>
            <a:r>
              <a:rPr lang="en-US" sz="1200" dirty="0"/>
              <a:t>A particular students details of absences on a monthly basis</a:t>
            </a:r>
            <a:br>
              <a:rPr lang="en-US" sz="1200" dirty="0"/>
            </a:br>
            <a:endParaRPr lang="en-US" sz="1200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710" y="1219200"/>
            <a:ext cx="835449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19"/>
            <a:ext cx="7055380" cy="537882"/>
          </a:xfrm>
        </p:spPr>
        <p:txBody>
          <a:bodyPr/>
          <a:lstStyle/>
          <a:p>
            <a:r>
              <a:rPr lang="en-US" sz="1400" dirty="0" smtClean="0"/>
              <a:t>Parent Perspective</a:t>
            </a:r>
            <a:br>
              <a:rPr lang="en-US" sz="1400" dirty="0" smtClean="0"/>
            </a:br>
            <a:r>
              <a:rPr lang="en-US" sz="1400" dirty="0" smtClean="0"/>
              <a:t>Monthly </a:t>
            </a:r>
            <a:r>
              <a:rPr lang="en-US" sz="1400" dirty="0"/>
              <a:t>analysis of a particular student with a suspension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990600"/>
            <a:ext cx="8610600" cy="563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614082"/>
          </a:xfrm>
        </p:spPr>
        <p:txBody>
          <a:bodyPr/>
          <a:lstStyle/>
          <a:p>
            <a:r>
              <a:rPr lang="en-US" sz="1200" dirty="0" smtClean="0"/>
              <a:t>Teacher </a:t>
            </a:r>
            <a:r>
              <a:rPr lang="en-US" sz="1200" dirty="0"/>
              <a:t>Perspective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Number </a:t>
            </a:r>
            <a:r>
              <a:rPr lang="en-US" sz="1200" dirty="0"/>
              <a:t>of absences for a particular teacher on a monthly basis (Drill down)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990600"/>
            <a:ext cx="8458200" cy="548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2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528918"/>
            <a:ext cx="7055380" cy="309282"/>
          </a:xfrm>
        </p:spPr>
        <p:txBody>
          <a:bodyPr/>
          <a:lstStyle/>
          <a:p>
            <a:r>
              <a:rPr lang="en-US" sz="1200" dirty="0"/>
              <a:t>Drilled down to excused and unexcused status (drill down)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35078"/>
            <a:ext cx="8915400" cy="534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6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537882"/>
          </a:xfrm>
        </p:spPr>
        <p:txBody>
          <a:bodyPr/>
          <a:lstStyle/>
          <a:p>
            <a:r>
              <a:rPr lang="en-US" sz="1200" dirty="0"/>
              <a:t>Monthly analysis of status report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295734"/>
            <a:ext cx="8763000" cy="525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1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461682"/>
          </a:xfrm>
        </p:spPr>
        <p:txBody>
          <a:bodyPr/>
          <a:lstStyle/>
          <a:p>
            <a:r>
              <a:rPr lang="en-US" sz="1200" dirty="0" smtClean="0"/>
              <a:t>Administrator Perspective</a:t>
            </a:r>
            <a:br>
              <a:rPr lang="en-US" sz="1200" dirty="0" smtClean="0"/>
            </a:br>
            <a:r>
              <a:rPr lang="en-US" sz="1200" dirty="0" smtClean="0"/>
              <a:t>Monthly </a:t>
            </a:r>
            <a:r>
              <a:rPr lang="en-US" sz="1200" dirty="0"/>
              <a:t>analysis of absences- facility wise </a:t>
            </a:r>
            <a:br>
              <a:rPr lang="en-US" sz="1200" dirty="0"/>
            </a:br>
            <a:endParaRPr lang="en-US" sz="1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088" y="1329093"/>
            <a:ext cx="8012112" cy="48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5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81000"/>
            <a:ext cx="7055380" cy="685800"/>
          </a:xfrm>
        </p:spPr>
        <p:txBody>
          <a:bodyPr/>
          <a:lstStyle/>
          <a:p>
            <a:r>
              <a:rPr lang="en-US" sz="1400" dirty="0" smtClean="0"/>
              <a:t>Administrator</a:t>
            </a:r>
            <a:br>
              <a:rPr lang="en-US" sz="1400" dirty="0" smtClean="0"/>
            </a:br>
            <a:r>
              <a:rPr lang="en-US" sz="1400" dirty="0" smtClean="0"/>
              <a:t>Monthly </a:t>
            </a:r>
            <a:r>
              <a:rPr lang="en-US" sz="1400" dirty="0"/>
              <a:t>Report of all absences for respective staff (drilling down to monthly basis</a:t>
            </a:r>
            <a:r>
              <a:rPr lang="en-US" sz="1200" dirty="0"/>
              <a:t>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337053"/>
            <a:ext cx="8610600" cy="529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4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461682"/>
          </a:xfrm>
        </p:spPr>
        <p:txBody>
          <a:bodyPr/>
          <a:lstStyle/>
          <a:p>
            <a:r>
              <a:rPr lang="en-US" sz="1400" dirty="0"/>
              <a:t>Drill down to monthly basis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914401"/>
            <a:ext cx="86106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4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Programs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29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299882"/>
          </a:xfrm>
        </p:spPr>
        <p:txBody>
          <a:bodyPr/>
          <a:lstStyle/>
          <a:p>
            <a:r>
              <a:rPr lang="en-US" dirty="0"/>
              <a:t>SQL Queries:</a:t>
            </a:r>
            <a:br>
              <a:rPr lang="en-US" dirty="0"/>
            </a:br>
            <a:r>
              <a:rPr lang="en-US" sz="1100" dirty="0"/>
              <a:t>1.  List total number of males and females involved in disciplinary actions on a yearly basis.</a:t>
            </a:r>
            <a:r>
              <a:rPr lang="en-US" dirty="0"/>
              <a:t/>
            </a:r>
            <a:br>
              <a:rPr lang="en-US" dirty="0"/>
            </a:br>
            <a:r>
              <a:rPr lang="en-US" sz="1000" dirty="0"/>
              <a:t>(</a:t>
            </a:r>
            <a:r>
              <a:rPr lang="en-US" sz="1000" dirty="0" smtClean="0"/>
              <a:t>Discipline Model)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852" y="1828800"/>
            <a:ext cx="7466548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3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385482"/>
          </a:xfrm>
        </p:spPr>
        <p:txBody>
          <a:bodyPr/>
          <a:lstStyle/>
          <a:p>
            <a:pPr lvl="0"/>
            <a:r>
              <a:rPr lang="en-US" sz="1400" dirty="0" smtClean="0"/>
              <a:t>Administrator</a:t>
            </a:r>
            <a:br>
              <a:rPr lang="en-US" sz="1400" dirty="0" smtClean="0"/>
            </a:br>
            <a:r>
              <a:rPr lang="en-US" sz="1400" dirty="0" smtClean="0"/>
              <a:t>Total </a:t>
            </a:r>
            <a:r>
              <a:rPr lang="en-US" sz="1400" dirty="0"/>
              <a:t>number of students in each program in one year.</a:t>
            </a:r>
            <a:br>
              <a:rPr lang="en-US" sz="1400" dirty="0"/>
            </a:br>
            <a:endParaRPr lang="en-US" sz="1400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066800"/>
            <a:ext cx="86868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78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614082"/>
          </a:xfrm>
        </p:spPr>
        <p:txBody>
          <a:bodyPr/>
          <a:lstStyle/>
          <a:p>
            <a:pPr lvl="0"/>
            <a:r>
              <a:rPr lang="en-US" sz="1200" dirty="0" smtClean="0"/>
              <a:t>Teacher</a:t>
            </a:r>
            <a:br>
              <a:rPr lang="en-US" sz="1200" dirty="0" smtClean="0"/>
            </a:br>
            <a:r>
              <a:rPr lang="en-US" sz="1200" dirty="0" smtClean="0"/>
              <a:t>List of Students enrolled in a particular special program.</a:t>
            </a:r>
            <a:r>
              <a:rPr lang="en-US" sz="1200" dirty="0"/>
              <a:t/>
            </a:r>
            <a:br>
              <a:rPr lang="en-US" sz="1200" dirty="0"/>
            </a:br>
            <a:endParaRPr lang="en-US" sz="1200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484616"/>
            <a:ext cx="8686800" cy="506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4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614082"/>
          </a:xfrm>
        </p:spPr>
        <p:txBody>
          <a:bodyPr/>
          <a:lstStyle/>
          <a:p>
            <a:r>
              <a:rPr lang="en-US" sz="1200" dirty="0" smtClean="0"/>
              <a:t>Administrator</a:t>
            </a:r>
            <a:br>
              <a:rPr lang="en-US" sz="1200" dirty="0" smtClean="0"/>
            </a:br>
            <a:r>
              <a:rPr lang="en-US" sz="1200" dirty="0" smtClean="0"/>
              <a:t>Total count of students in each program(Pivot table)</a:t>
            </a:r>
            <a:endParaRPr lang="en-US" sz="1200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143000"/>
            <a:ext cx="8305800" cy="550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 dirty="0"/>
              <a:t>List the time difference between the disciplinary event taking place and the action date for each disciplinary event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700" y="1676401"/>
            <a:ext cx="6711654" cy="457200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create view </a:t>
            </a:r>
            <a:r>
              <a:rPr lang="en-US" dirty="0" err="1"/>
              <a:t>vw_actiondate</a:t>
            </a:r>
            <a:r>
              <a:rPr lang="en-US" dirty="0"/>
              <a:t> as select * from </a:t>
            </a:r>
            <a:r>
              <a:rPr lang="en-US" dirty="0" err="1"/>
              <a:t>dimDate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create view </a:t>
            </a:r>
            <a:r>
              <a:rPr lang="en-US" dirty="0" err="1"/>
              <a:t>vw</a:t>
            </a:r>
            <a:r>
              <a:rPr lang="en-US" dirty="0"/>
              <a:t>_ eventdate1 as select * from </a:t>
            </a:r>
            <a:r>
              <a:rPr lang="en-US" dirty="0" err="1"/>
              <a:t>dimDate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dirty="0"/>
              <a:t>select </a:t>
            </a:r>
            <a:r>
              <a:rPr lang="en-US" dirty="0" err="1"/>
              <a:t>avg</a:t>
            </a:r>
            <a:r>
              <a:rPr lang="en-US" dirty="0"/>
              <a:t>(DATEDIFF(</a:t>
            </a:r>
            <a:r>
              <a:rPr lang="en-US" dirty="0" err="1"/>
              <a:t>day,f.EventDate,f.ActionDate</a:t>
            </a:r>
            <a:r>
              <a:rPr lang="en-US" dirty="0"/>
              <a:t>)) </a:t>
            </a:r>
            <a:r>
              <a:rPr lang="en-US" dirty="0" err="1"/>
              <a:t>ResponseDelay_NoOfdays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Convert(varchar(30),e.year,102) </a:t>
            </a:r>
            <a:r>
              <a:rPr lang="en-US" dirty="0" err="1"/>
              <a:t>Eventdate,de.DisciplineEventDesc,da.DisciplineActionDesc</a:t>
            </a:r>
            <a:r>
              <a:rPr lang="en-US" dirty="0"/>
              <a:t> from </a:t>
            </a:r>
          </a:p>
          <a:p>
            <a:pPr marL="0" indent="0">
              <a:buNone/>
            </a:pPr>
            <a:r>
              <a:rPr lang="en-US" dirty="0" err="1"/>
              <a:t>factDiscipline</a:t>
            </a:r>
            <a:r>
              <a:rPr lang="en-US" dirty="0"/>
              <a:t> f,vw_eventdate1 </a:t>
            </a:r>
            <a:r>
              <a:rPr lang="en-US" dirty="0" err="1"/>
              <a:t>e,vw_actiondate</a:t>
            </a:r>
            <a:r>
              <a:rPr lang="en-US" dirty="0"/>
              <a:t> </a:t>
            </a:r>
            <a:r>
              <a:rPr lang="en-US" dirty="0" err="1"/>
              <a:t>a,dimDisciplineActionCode</a:t>
            </a:r>
            <a:r>
              <a:rPr lang="en-US" dirty="0"/>
              <a:t> </a:t>
            </a:r>
            <a:r>
              <a:rPr lang="en-US" dirty="0" err="1"/>
              <a:t>da,dimDisciplineEventCode</a:t>
            </a:r>
            <a:r>
              <a:rPr lang="en-US" dirty="0"/>
              <a:t> de</a:t>
            </a:r>
          </a:p>
          <a:p>
            <a:pPr marL="0" indent="0">
              <a:buNone/>
            </a:pPr>
            <a:r>
              <a:rPr lang="en-US" dirty="0"/>
              <a:t>where </a:t>
            </a:r>
            <a:r>
              <a:rPr lang="en-US" dirty="0" err="1"/>
              <a:t>f.ActionDate</a:t>
            </a:r>
            <a:r>
              <a:rPr lang="en-US" dirty="0"/>
              <a:t>=</a:t>
            </a:r>
            <a:r>
              <a:rPr lang="en-US" dirty="0" err="1"/>
              <a:t>a.DatePK</a:t>
            </a:r>
            <a:r>
              <a:rPr lang="en-US" dirty="0"/>
              <a:t> and</a:t>
            </a:r>
          </a:p>
          <a:p>
            <a:pPr marL="0" indent="0">
              <a:buNone/>
            </a:pPr>
            <a:r>
              <a:rPr lang="en-US" dirty="0" err="1"/>
              <a:t>f.EventDate</a:t>
            </a:r>
            <a:r>
              <a:rPr lang="en-US" dirty="0"/>
              <a:t>=</a:t>
            </a:r>
            <a:r>
              <a:rPr lang="en-US" dirty="0" err="1"/>
              <a:t>e.datepk</a:t>
            </a:r>
            <a:r>
              <a:rPr lang="en-US" dirty="0"/>
              <a:t> and</a:t>
            </a:r>
          </a:p>
          <a:p>
            <a:pPr marL="0" indent="0">
              <a:buNone/>
            </a:pPr>
            <a:r>
              <a:rPr lang="en-US" dirty="0" err="1"/>
              <a:t>f.DisciplineActionCodeID</a:t>
            </a:r>
            <a:r>
              <a:rPr lang="en-US" dirty="0"/>
              <a:t>=</a:t>
            </a:r>
            <a:r>
              <a:rPr lang="en-US" dirty="0" err="1"/>
              <a:t>da.DisciplineActionCodeID</a:t>
            </a:r>
            <a:r>
              <a:rPr lang="en-US" dirty="0"/>
              <a:t> and</a:t>
            </a:r>
          </a:p>
          <a:p>
            <a:pPr marL="0" indent="0">
              <a:buNone/>
            </a:pPr>
            <a:r>
              <a:rPr lang="en-US" dirty="0" err="1"/>
              <a:t>f.DisciplineEventCodeID</a:t>
            </a:r>
            <a:r>
              <a:rPr lang="en-US" dirty="0"/>
              <a:t>=</a:t>
            </a:r>
            <a:r>
              <a:rPr lang="en-US" dirty="0" err="1"/>
              <a:t>de.DisciplineEventCodeID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group by </a:t>
            </a:r>
          </a:p>
          <a:p>
            <a:pPr marL="0" indent="0">
              <a:buNone/>
            </a:pPr>
            <a:r>
              <a:rPr lang="en-US" dirty="0"/>
              <a:t>e.year,f.ActionDate,f.EventDate,de.DisciplineEventDesc,da.DisciplineActionDesc;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26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</a:t>
            </a:r>
            <a:r>
              <a:rPr lang="en-US" dirty="0" smtClean="0"/>
              <a:t>				Result set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8140" y="1518878"/>
            <a:ext cx="6711950" cy="530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95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18882"/>
          </a:xfrm>
        </p:spPr>
        <p:txBody>
          <a:bodyPr/>
          <a:lstStyle/>
          <a:p>
            <a:r>
              <a:rPr lang="en-US" sz="1400" dirty="0"/>
              <a:t>Write a </a:t>
            </a:r>
            <a:r>
              <a:rPr lang="en-US" sz="1400" dirty="0"/>
              <a:t>p</a:t>
            </a:r>
            <a:r>
              <a:rPr lang="en-US" sz="1400" dirty="0" smtClean="0"/>
              <a:t>rocedure to </a:t>
            </a:r>
            <a:r>
              <a:rPr lang="en-US" sz="1400" dirty="0"/>
              <a:t>order/rank the students according to their grades under a staff (input parameter will be course id)</a:t>
            </a:r>
            <a:br>
              <a:rPr lang="en-US" sz="1400" dirty="0"/>
            </a:br>
            <a:endParaRPr lang="en-US" sz="1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710" y="1295400"/>
            <a:ext cx="827829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8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Schools_K12_DW on 								Oracle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Query 1</a:t>
            </a:r>
          </a:p>
          <a:p>
            <a:pPr marL="0" indent="0">
              <a:buNone/>
            </a:pPr>
            <a:r>
              <a:rPr lang="en-US" b="1" dirty="0"/>
              <a:t>Academic performance - </a:t>
            </a:r>
            <a:r>
              <a:rPr lang="en-US" b="1" u="sng" dirty="0"/>
              <a:t>Teacher </a:t>
            </a:r>
            <a:r>
              <a:rPr lang="en-US" b="1" u="sng" dirty="0" smtClean="0"/>
              <a:t>perspective: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Number </a:t>
            </a:r>
            <a:r>
              <a:rPr lang="en-US" dirty="0"/>
              <a:t>of students in a class who have HSGT scaled score greater than 550 for the </a:t>
            </a:r>
            <a:r>
              <a:rPr lang="en-US" dirty="0" smtClean="0"/>
              <a:t>respective </a:t>
            </a:r>
            <a:r>
              <a:rPr lang="en-US" dirty="0"/>
              <a:t>teacher’s class.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36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Result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1143000"/>
            <a:ext cx="81534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26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1235</TotalTime>
  <Words>353</Words>
  <Application>Microsoft Office PowerPoint</Application>
  <PresentationFormat>On-screen Show (4:3)</PresentationFormat>
  <Paragraphs>95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Century Gothic</vt:lpstr>
      <vt:lpstr>Wingdings</vt:lpstr>
      <vt:lpstr>Wingdings 3</vt:lpstr>
      <vt:lpstr>Ion</vt:lpstr>
      <vt:lpstr>Final project</vt:lpstr>
      <vt:lpstr>Contents:</vt:lpstr>
      <vt:lpstr>Data models: </vt:lpstr>
      <vt:lpstr>SQL Queries: 1.  List total number of males and females involved in disciplinary actions on a yearly basis. (Discipline Model) </vt:lpstr>
      <vt:lpstr>List the time difference between the disciplinary event taking place and the action date for each disciplinary event. </vt:lpstr>
      <vt:lpstr>     Result set</vt:lpstr>
      <vt:lpstr>Write a procedure to order/rank the students according to their grades under a staff (input parameter will be course id) </vt:lpstr>
      <vt:lpstr>  Schools_K12_DW on         Oracle</vt:lpstr>
      <vt:lpstr>                        Result</vt:lpstr>
      <vt:lpstr>Oracle Continued..</vt:lpstr>
      <vt:lpstr>       Result</vt:lpstr>
      <vt:lpstr> Schools_K12_DW on         MySQL</vt:lpstr>
      <vt:lpstr>Result</vt:lpstr>
      <vt:lpstr>MySQL continued..</vt:lpstr>
      <vt:lpstr>Result</vt:lpstr>
      <vt:lpstr>OLAP CUBE Analysis Results using Power BI</vt:lpstr>
      <vt:lpstr>Discipline Model</vt:lpstr>
      <vt:lpstr>  Discipline Model</vt:lpstr>
      <vt:lpstr>Parent Perspective</vt:lpstr>
      <vt:lpstr>Teacher Perspective  List count of disciplinary events for students on monthly basis- </vt:lpstr>
      <vt:lpstr>Teacher Perspective Number of times students involved in a disciplinary event bullying </vt:lpstr>
      <vt:lpstr>Administrator Number of male and female involved in disciplinary actions on yearly basis </vt:lpstr>
      <vt:lpstr>Analysis of number of disciplinary events in year and respective actions taken against it </vt:lpstr>
      <vt:lpstr>Analysis of number of disciplinary events in year and respective actions taken against it (Drilled down to number of students receiving a particular action ina year)</vt:lpstr>
      <vt:lpstr>Analysis of number of disciplinary events in year and respective actions taken against it (Drilled down number of students receiving types of actions in a year)</vt:lpstr>
      <vt:lpstr>Academic Performance</vt:lpstr>
      <vt:lpstr>Administrator  Analysis of enrollment of courses .   A</vt:lpstr>
      <vt:lpstr>Teacher Hierarchical Drill Down of Subject wise-student count </vt:lpstr>
      <vt:lpstr>Hierarchical Drill Down (Course) </vt:lpstr>
      <vt:lpstr>Absence Model</vt:lpstr>
      <vt:lpstr>Parent A particular students details of absences on a monthly basis </vt:lpstr>
      <vt:lpstr>Parent Perspective Monthly analysis of a particular student with a suspension </vt:lpstr>
      <vt:lpstr>Teacher Perspective Number of absences for a particular teacher on a monthly basis (Drill down) </vt:lpstr>
      <vt:lpstr>Drilled down to excused and unexcused status (drill down) </vt:lpstr>
      <vt:lpstr>Monthly analysis of status report </vt:lpstr>
      <vt:lpstr>Administrator Perspective Monthly analysis of absences- facility wise  </vt:lpstr>
      <vt:lpstr>Administrator Monthly Report of all absences for respective staff (drilling down to monthly basis) </vt:lpstr>
      <vt:lpstr>Drill down to monthly basis </vt:lpstr>
      <vt:lpstr>Special Programs</vt:lpstr>
      <vt:lpstr>Administrator Total number of students in each program in one year. </vt:lpstr>
      <vt:lpstr>Teacher List of Students enrolled in a particular special program. </vt:lpstr>
      <vt:lpstr>Administrator Total count of students in each program(Pivot table)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</dc:title>
  <dc:creator>shamalbhole</dc:creator>
  <cp:lastModifiedBy>jaini bhansali</cp:lastModifiedBy>
  <cp:revision>62</cp:revision>
  <dcterms:created xsi:type="dcterms:W3CDTF">2006-08-16T00:00:00Z</dcterms:created>
  <dcterms:modified xsi:type="dcterms:W3CDTF">2016-04-27T20:04:22Z</dcterms:modified>
</cp:coreProperties>
</file>